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9" r:id="rId1"/>
  </p:sldMasterIdLst>
  <p:sldIdLst>
    <p:sldId id="256" r:id="rId2"/>
    <p:sldId id="279" r:id="rId3"/>
    <p:sldId id="280" r:id="rId4"/>
    <p:sldId id="257" r:id="rId5"/>
    <p:sldId id="281" r:id="rId6"/>
    <p:sldId id="270" r:id="rId7"/>
    <p:sldId id="274" r:id="rId8"/>
    <p:sldId id="271" r:id="rId9"/>
    <p:sldId id="273" r:id="rId10"/>
    <p:sldId id="272" r:id="rId11"/>
    <p:sldId id="275" r:id="rId12"/>
    <p:sldId id="276" r:id="rId13"/>
    <p:sldId id="277" r:id="rId14"/>
    <p:sldId id="278" r:id="rId15"/>
    <p:sldId id="258" r:id="rId16"/>
    <p:sldId id="267" r:id="rId17"/>
    <p:sldId id="264" r:id="rId18"/>
    <p:sldId id="266" r:id="rId19"/>
    <p:sldId id="269" r:id="rId20"/>
    <p:sldId id="260" r:id="rId21"/>
    <p:sldId id="261" r:id="rId22"/>
    <p:sldId id="262" r:id="rId23"/>
    <p:sldId id="263" r:id="rId24"/>
    <p:sldId id="282" r:id="rId25"/>
    <p:sldId id="283" r:id="rId26"/>
    <p:sldId id="285" r:id="rId27"/>
    <p:sldId id="286" r:id="rId28"/>
    <p:sldId id="287" r:id="rId29"/>
    <p:sldId id="288"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54" d="100"/>
          <a:sy n="154" d="100"/>
        </p:scale>
        <p:origin x="-114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B1620489-DFC8-1F4B-A267-797390CBA483}" type="datetimeFigureOut">
              <a:rPr lang="en-US" smtClean="0"/>
              <a:pPr/>
              <a:t>10/14/15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B345178-E6CD-DF4E-A170-BF01BB83D0B8}"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AU"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AU"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B1620489-DFC8-1F4B-A267-797390CBA483}" type="datetimeFigureOut">
              <a:rPr lang="en-US" smtClean="0"/>
              <a:pPr/>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B1620489-DFC8-1F4B-A267-797390CBA483}" type="datetimeFigureOut">
              <a:rPr lang="en-US" smtClean="0"/>
              <a:pPr/>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B1620489-DFC8-1F4B-A267-797390CBA483}" type="datetimeFigureOut">
              <a:rPr lang="en-US" smtClean="0"/>
              <a:pPr/>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AU" smtClean="0"/>
              <a:t>Click to edit Master text styles</a:t>
            </a:r>
          </a:p>
        </p:txBody>
      </p:sp>
      <p:sp>
        <p:nvSpPr>
          <p:cNvPr id="4" name="Date Placeholder 3"/>
          <p:cNvSpPr>
            <a:spLocks noGrp="1"/>
          </p:cNvSpPr>
          <p:nvPr>
            <p:ph type="dt" sz="half" idx="10"/>
          </p:nvPr>
        </p:nvSpPr>
        <p:spPr/>
        <p:txBody>
          <a:bodyPr/>
          <a:lstStyle/>
          <a:p>
            <a:fld id="{B1620489-DFC8-1F4B-A267-797390CBA483}" type="datetimeFigureOut">
              <a:rPr lang="en-US" smtClean="0"/>
              <a:pPr/>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45178-E6CD-DF4E-A170-BF01BB83D0B8}"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AU"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AU"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Date Placeholder 4"/>
          <p:cNvSpPr>
            <a:spLocks noGrp="1"/>
          </p:cNvSpPr>
          <p:nvPr>
            <p:ph type="dt" sz="half" idx="10"/>
          </p:nvPr>
        </p:nvSpPr>
        <p:spPr/>
        <p:txBody>
          <a:bodyPr/>
          <a:lstStyle/>
          <a:p>
            <a:fld id="{B1620489-DFC8-1F4B-A267-797390CBA483}" type="datetimeFigureOut">
              <a:rPr lang="en-US" smtClean="0"/>
              <a:pPr/>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7" name="Date Placeholder 6"/>
          <p:cNvSpPr>
            <a:spLocks noGrp="1"/>
          </p:cNvSpPr>
          <p:nvPr>
            <p:ph type="dt" sz="half" idx="10"/>
          </p:nvPr>
        </p:nvSpPr>
        <p:spPr/>
        <p:txBody>
          <a:bodyPr/>
          <a:lstStyle/>
          <a:p>
            <a:fld id="{B1620489-DFC8-1F4B-A267-797390CBA483}" type="datetimeFigureOut">
              <a:rPr lang="en-US" smtClean="0"/>
              <a:pPr/>
              <a:t>10/14/15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345178-E6CD-DF4E-A170-BF01BB83D0B8}"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AU" smtClean="0"/>
              <a:t>Click to edit Master title style</a:t>
            </a:r>
            <a:endParaRPr kumimoji="0" lang="en-US"/>
          </a:p>
        </p:txBody>
      </p:sp>
      <p:sp>
        <p:nvSpPr>
          <p:cNvPr id="3" name="Date Placeholder 2"/>
          <p:cNvSpPr>
            <a:spLocks noGrp="1"/>
          </p:cNvSpPr>
          <p:nvPr>
            <p:ph type="dt" sz="half" idx="10"/>
          </p:nvPr>
        </p:nvSpPr>
        <p:spPr/>
        <p:txBody>
          <a:bodyPr/>
          <a:lstStyle/>
          <a:p>
            <a:fld id="{B1620489-DFC8-1F4B-A267-797390CBA483}" type="datetimeFigureOut">
              <a:rPr lang="en-US" smtClean="0"/>
              <a:pPr/>
              <a:t>10/14/15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20489-DFC8-1F4B-A267-797390CBA483}" type="datetimeFigureOut">
              <a:rPr lang="en-US" smtClean="0"/>
              <a:pPr/>
              <a:t>10/14/15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AU"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AU"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Date Placeholder 4"/>
          <p:cNvSpPr>
            <a:spLocks noGrp="1"/>
          </p:cNvSpPr>
          <p:nvPr>
            <p:ph type="dt" sz="half" idx="10"/>
          </p:nvPr>
        </p:nvSpPr>
        <p:spPr/>
        <p:txBody>
          <a:bodyPr/>
          <a:lstStyle/>
          <a:p>
            <a:fld id="{B1620489-DFC8-1F4B-A267-797390CBA483}" type="datetimeFigureOut">
              <a:rPr lang="en-US" smtClean="0"/>
              <a:pPr/>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345178-E6CD-DF4E-A170-BF01BB83D0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AU"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AU"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AU"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B1620489-DFC8-1F4B-A267-797390CBA483}" type="datetimeFigureOut">
              <a:rPr lang="en-US" smtClean="0"/>
              <a:pPr/>
              <a:t>10/14/15</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7B345178-E6CD-DF4E-A170-BF01BB83D0B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AU"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AU" smtClean="0"/>
              <a:t>Click to edit Master text styles</a:t>
            </a:r>
          </a:p>
          <a:p>
            <a:pPr lvl="1" eaLnBrk="1" latinLnBrk="0" hangingPunct="1"/>
            <a:r>
              <a:rPr kumimoji="0" lang="en-AU" smtClean="0"/>
              <a:t>Second level</a:t>
            </a:r>
          </a:p>
          <a:p>
            <a:pPr lvl="2" eaLnBrk="1" latinLnBrk="0" hangingPunct="1"/>
            <a:r>
              <a:rPr kumimoji="0" lang="en-AU" smtClean="0"/>
              <a:t>Third level</a:t>
            </a:r>
          </a:p>
          <a:p>
            <a:pPr lvl="3" eaLnBrk="1" latinLnBrk="0" hangingPunct="1"/>
            <a:r>
              <a:rPr kumimoji="0" lang="en-AU" smtClean="0"/>
              <a:t>Fourth level</a:t>
            </a:r>
          </a:p>
          <a:p>
            <a:pPr lvl="4" eaLnBrk="1" latinLnBrk="0" hangingPunct="1"/>
            <a:r>
              <a:rPr kumimoji="0" lang="en-AU"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B1620489-DFC8-1F4B-A267-797390CBA483}" type="datetimeFigureOut">
              <a:rPr lang="en-US" smtClean="0"/>
              <a:pPr/>
              <a:t>10/14/15</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7B345178-E6CD-DF4E-A170-BF01BB83D0B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hoisjesus-really.com/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Suffering, Death, Resurrection and Ascension of God who became a man </a:t>
            </a:r>
            <a:endParaRPr lang="en-US" dirty="0"/>
          </a:p>
        </p:txBody>
      </p:sp>
      <p:sp>
        <p:nvSpPr>
          <p:cNvPr id="3" name="Subtitle 2"/>
          <p:cNvSpPr>
            <a:spLocks noGrp="1"/>
          </p:cNvSpPr>
          <p:nvPr>
            <p:ph type="subTitle" idx="1"/>
          </p:nvPr>
        </p:nvSpPr>
        <p:spPr/>
        <p:txBody>
          <a:bodyPr/>
          <a:lstStyle/>
          <a:p>
            <a:r>
              <a:rPr lang="en-US" dirty="0" smtClean="0"/>
              <a:t>The Old Testament points towards,  and finds it meaning and purpose  in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a:bodyPr>
          <a:lstStyle/>
          <a:p>
            <a:endParaRPr lang="en-US" dirty="0" smtClean="0"/>
          </a:p>
          <a:p>
            <a:pPr>
              <a:buNone/>
            </a:pPr>
            <a:r>
              <a:rPr lang="en-US" dirty="0" smtClean="0"/>
              <a:t>I  Am  The  Way</a:t>
            </a:r>
          </a:p>
          <a:p>
            <a:r>
              <a:rPr lang="en-US" dirty="0" smtClean="0"/>
              <a:t>The Way to Heaven, </a:t>
            </a:r>
          </a:p>
          <a:p>
            <a:r>
              <a:rPr lang="en-US" dirty="0" smtClean="0"/>
              <a:t>The Way to the Father,</a:t>
            </a:r>
          </a:p>
          <a:p>
            <a:r>
              <a:rPr lang="en-US" dirty="0" smtClean="0"/>
              <a:t>The Way to Salvation</a:t>
            </a:r>
          </a:p>
          <a:p>
            <a:endParaRPr lang="en-US" dirty="0" smtClean="0"/>
          </a:p>
          <a:p>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I Am The Truth</a:t>
            </a:r>
          </a:p>
          <a:p>
            <a:r>
              <a:rPr lang="en-US" dirty="0" smtClean="0"/>
              <a:t>Sermon on Mount… It is said… But I say to you…</a:t>
            </a:r>
          </a:p>
          <a:p>
            <a:r>
              <a:rPr lang="en-US" dirty="0" smtClean="0"/>
              <a:t>Voice of new and definitive authority.</a:t>
            </a:r>
          </a:p>
          <a:p>
            <a:pPr>
              <a:buNone/>
            </a:pPr>
            <a:r>
              <a:rPr lang="en-US" dirty="0" smtClean="0"/>
              <a:t>(Matthew 5: 22, 28, 32, 34, 39, 44)</a:t>
            </a:r>
          </a:p>
          <a:p>
            <a:endParaRPr lang="en-US"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I  Am  The  Life</a:t>
            </a:r>
          </a:p>
          <a:p>
            <a:endParaRPr lang="en-US" dirty="0" smtClean="0"/>
          </a:p>
          <a:p>
            <a:r>
              <a:rPr lang="en-US" dirty="0" smtClean="0"/>
              <a:t>He is about to die, and has told the apostles so, and yet he says this</a:t>
            </a:r>
          </a:p>
          <a:p>
            <a:r>
              <a:rPr lang="en-US" dirty="0" smtClean="0"/>
              <a:t> I am going to lay done my life and take it up again. </a:t>
            </a:r>
          </a:p>
          <a:p>
            <a:r>
              <a:rPr lang="en-US" dirty="0" smtClean="0"/>
              <a:t>‘ Because I live, you will also live.’ (John 14:19)</a:t>
            </a:r>
          </a:p>
          <a:p>
            <a:r>
              <a:rPr lang="en-US" dirty="0" smtClean="0"/>
              <a:t>Gives Life that is Eternal</a:t>
            </a:r>
          </a:p>
          <a:p>
            <a:endParaRPr lang="en-US" dirty="0" smtClean="0"/>
          </a:p>
          <a:p>
            <a:endParaRPr lang="en-US" dirty="0" smtClean="0"/>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I  Am  The  Way, The Truth, and the Life</a:t>
            </a:r>
          </a:p>
          <a:p>
            <a:endParaRPr lang="en-US" dirty="0" smtClean="0"/>
          </a:p>
          <a:p>
            <a:r>
              <a:rPr lang="en-US" dirty="0" smtClean="0"/>
              <a:t>Clear declaration that he Himself is the great </a:t>
            </a:r>
          </a:p>
          <a:p>
            <a:pPr>
              <a:buNone/>
            </a:pPr>
            <a:r>
              <a:rPr lang="en-US" dirty="0" smtClean="0"/>
              <a:t>    ‘I AM’  who spoke to Moses on the Mountain.</a:t>
            </a:r>
          </a:p>
          <a:p>
            <a:r>
              <a:rPr lang="en-US" dirty="0" smtClean="0"/>
              <a:t>The only path to heaven, </a:t>
            </a:r>
          </a:p>
          <a:p>
            <a:r>
              <a:rPr lang="en-US" dirty="0" smtClean="0"/>
              <a:t>The only measure of truth and  righteousness</a:t>
            </a:r>
          </a:p>
          <a:p>
            <a:r>
              <a:rPr lang="en-US" dirty="0" smtClean="0"/>
              <a:t>The only source of life: physical and spiritual.</a:t>
            </a:r>
          </a:p>
          <a:p>
            <a:endParaRPr lang="en-US" dirty="0" smtClean="0"/>
          </a:p>
          <a:p>
            <a:endParaRPr lang="en-US" dirty="0" smtClean="0"/>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apostles tried to grasp it all</a:t>
            </a:r>
            <a:endParaRPr lang="en-US" dirty="0"/>
          </a:p>
        </p:txBody>
      </p:sp>
      <p:sp>
        <p:nvSpPr>
          <p:cNvPr id="3" name="Content Placeholder 2"/>
          <p:cNvSpPr>
            <a:spLocks noGrp="1"/>
          </p:cNvSpPr>
          <p:nvPr>
            <p:ph idx="1"/>
          </p:nvPr>
        </p:nvSpPr>
        <p:spPr/>
        <p:txBody>
          <a:bodyPr/>
          <a:lstStyle/>
          <a:p>
            <a:r>
              <a:rPr lang="en-US" dirty="0" smtClean="0"/>
              <a:t>Only after he rose and appeared to them several times could they get hold of the truth of these statements.</a:t>
            </a:r>
          </a:p>
          <a:p>
            <a:r>
              <a:rPr lang="en-US" dirty="0" smtClean="0"/>
              <a:t>Once they did understand, things were never the same.</a:t>
            </a:r>
          </a:p>
          <a:p>
            <a:r>
              <a:rPr lang="en-US" dirty="0" smtClean="0"/>
              <a:t>At Pentecost they received the definitive courage to  speak boldly and unto death..</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Prophecies fulfilled…</a:t>
            </a:r>
            <a:endParaRPr lang="en-US" dirty="0"/>
          </a:p>
        </p:txBody>
      </p:sp>
      <p:sp>
        <p:nvSpPr>
          <p:cNvPr id="3" name="Content Placeholder 2"/>
          <p:cNvSpPr>
            <a:spLocks noGrp="1"/>
          </p:cNvSpPr>
          <p:nvPr>
            <p:ph idx="1"/>
          </p:nvPr>
        </p:nvSpPr>
        <p:spPr/>
        <p:txBody>
          <a:bodyPr/>
          <a:lstStyle/>
          <a:p>
            <a:r>
              <a:rPr lang="en-US" dirty="0" smtClean="0"/>
              <a:t>Relating to the culminating and key events  that took place in Jerusalem </a:t>
            </a:r>
          </a:p>
          <a:p>
            <a:r>
              <a:rPr lang="en-US" dirty="0" smtClean="0"/>
              <a:t>At a specific time: over 72 hours at the feast of the Passover</a:t>
            </a:r>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967989" y="-68878"/>
            <a:ext cx="5335143" cy="692687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371138" y="141330"/>
            <a:ext cx="8692162" cy="671667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27998" y="1574766"/>
            <a:ext cx="9006903" cy="407240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Prophecies</a:t>
            </a:r>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1029860" y="140010"/>
            <a:ext cx="7462168" cy="74166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we begin:</a:t>
            </a:r>
            <a:endParaRPr lang="en-US" dirty="0"/>
          </a:p>
        </p:txBody>
      </p:sp>
      <p:sp>
        <p:nvSpPr>
          <p:cNvPr id="3" name="Content Placeholder 2"/>
          <p:cNvSpPr>
            <a:spLocks noGrp="1"/>
          </p:cNvSpPr>
          <p:nvPr>
            <p:ph idx="1"/>
          </p:nvPr>
        </p:nvSpPr>
        <p:spPr/>
        <p:txBody>
          <a:bodyPr/>
          <a:lstStyle/>
          <a:p>
            <a:r>
              <a:rPr lang="en-US" dirty="0" smtClean="0"/>
              <a:t>Positives: Things discovered or understood</a:t>
            </a:r>
          </a:p>
          <a:p>
            <a:pPr>
              <a:buNone/>
            </a:pPr>
            <a:endParaRPr lang="en-US" dirty="0" smtClean="0"/>
          </a:p>
          <a:p>
            <a:r>
              <a:rPr lang="en-US" dirty="0" smtClean="0"/>
              <a:t>Questions</a:t>
            </a:r>
          </a:p>
          <a:p>
            <a:r>
              <a:rPr lang="en-US" dirty="0" smtClean="0"/>
              <a:t>Things not yet understood</a:t>
            </a:r>
          </a:p>
          <a:p>
            <a:r>
              <a:rPr lang="en-US" dirty="0" smtClean="0"/>
              <a:t>Clarifications/ explanations  you would value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Actions: Miracles</a:t>
            </a:r>
            <a:endParaRPr lang="en-US" dirty="0"/>
          </a:p>
        </p:txBody>
      </p:sp>
      <p:sp>
        <p:nvSpPr>
          <p:cNvPr id="3" name="Content Placeholder 2"/>
          <p:cNvSpPr>
            <a:spLocks noGrp="1"/>
          </p:cNvSpPr>
          <p:nvPr>
            <p:ph idx="1"/>
          </p:nvPr>
        </p:nvSpPr>
        <p:spPr/>
        <p:txBody>
          <a:bodyPr/>
          <a:lstStyle/>
          <a:p>
            <a:r>
              <a:rPr lang="en-US" dirty="0" smtClean="0"/>
              <a:t>Over nature</a:t>
            </a:r>
          </a:p>
          <a:p>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Actions: Miracles</a:t>
            </a:r>
            <a:endParaRPr lang="en-US" dirty="0"/>
          </a:p>
        </p:txBody>
      </p:sp>
      <p:sp>
        <p:nvSpPr>
          <p:cNvPr id="3" name="Content Placeholder 2"/>
          <p:cNvSpPr>
            <a:spLocks noGrp="1"/>
          </p:cNvSpPr>
          <p:nvPr>
            <p:ph idx="1"/>
          </p:nvPr>
        </p:nvSpPr>
        <p:spPr/>
        <p:txBody>
          <a:bodyPr/>
          <a:lstStyle/>
          <a:p>
            <a:r>
              <a:rPr lang="en-US" dirty="0" smtClean="0"/>
              <a:t>Of Healing</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Actions: Miracles</a:t>
            </a:r>
            <a:endParaRPr lang="en-US" dirty="0"/>
          </a:p>
        </p:txBody>
      </p:sp>
      <p:sp>
        <p:nvSpPr>
          <p:cNvPr id="3" name="Content Placeholder 2"/>
          <p:cNvSpPr>
            <a:spLocks noGrp="1"/>
          </p:cNvSpPr>
          <p:nvPr>
            <p:ph idx="1"/>
          </p:nvPr>
        </p:nvSpPr>
        <p:spPr/>
        <p:txBody>
          <a:bodyPr/>
          <a:lstStyle/>
          <a:p>
            <a:r>
              <a:rPr lang="en-US" dirty="0" smtClean="0"/>
              <a:t>Of raising people from the dead</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Actions: Miracles</a:t>
            </a:r>
            <a:endParaRPr lang="en-US" dirty="0"/>
          </a:p>
        </p:txBody>
      </p:sp>
      <p:sp>
        <p:nvSpPr>
          <p:cNvPr id="3" name="Content Placeholder 2"/>
          <p:cNvSpPr>
            <a:spLocks noGrp="1"/>
          </p:cNvSpPr>
          <p:nvPr>
            <p:ph idx="1"/>
          </p:nvPr>
        </p:nvSpPr>
        <p:spPr/>
        <p:txBody>
          <a:bodyPr/>
          <a:lstStyle/>
          <a:p>
            <a:r>
              <a:rPr lang="en-US" dirty="0" smtClean="0"/>
              <a:t>Over demons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Paul: 1 Corinthians 1-26</a:t>
            </a:r>
            <a:endParaRPr lang="en-US" dirty="0"/>
          </a:p>
        </p:txBody>
      </p:sp>
      <p:sp>
        <p:nvSpPr>
          <p:cNvPr id="3" name="Content Placeholder 2"/>
          <p:cNvSpPr>
            <a:spLocks noGrp="1"/>
          </p:cNvSpPr>
          <p:nvPr>
            <p:ph idx="1"/>
          </p:nvPr>
        </p:nvSpPr>
        <p:spPr/>
        <p:txBody>
          <a:bodyPr>
            <a:normAutofit lnSpcReduction="10000"/>
          </a:bodyPr>
          <a:lstStyle/>
          <a:p>
            <a:pPr>
              <a:buNone/>
            </a:pPr>
            <a:r>
              <a:rPr lang="en-AU" dirty="0" smtClean="0"/>
              <a:t>Now </a:t>
            </a:r>
            <a:r>
              <a:rPr lang="en-AU" dirty="0" smtClean="0"/>
              <a:t>I would remind you, brethren, in what terms I preached to you the gospel, which you received, in which you stand</a:t>
            </a:r>
            <a:r>
              <a:rPr lang="en-AU" dirty="0" smtClean="0"/>
              <a:t>,  </a:t>
            </a:r>
            <a:r>
              <a:rPr lang="en-AU" dirty="0" smtClean="0"/>
              <a:t>by which you are saved, if you hold it fast-unless you believed in vain</a:t>
            </a:r>
            <a:r>
              <a:rPr lang="en-AU" dirty="0" smtClean="0"/>
              <a:t>.</a:t>
            </a:r>
          </a:p>
          <a:p>
            <a:pPr>
              <a:buNone/>
            </a:pPr>
            <a:r>
              <a:rPr lang="en-AU" dirty="0" smtClean="0"/>
              <a:t> </a:t>
            </a:r>
            <a:r>
              <a:rPr lang="en-AU" dirty="0" smtClean="0"/>
              <a:t>For I delivered to you as of first importance what I also received, that Christ died for our sins in accordance with the Scriptures</a:t>
            </a:r>
            <a:r>
              <a:rPr lang="en-AU" dirty="0" smtClean="0"/>
              <a:t>, </a:t>
            </a:r>
            <a:r>
              <a:rPr lang="en-AU" dirty="0" smtClean="0"/>
              <a:t>that he was buried, that he was raised on the third day in accordance with the Scriptures,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a:t>
            </a:r>
            <a:r>
              <a:rPr lang="en-US" dirty="0" smtClean="0"/>
              <a:t>26 cont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AU" dirty="0" smtClean="0"/>
              <a:t> </a:t>
            </a:r>
            <a:r>
              <a:rPr lang="en-AU" dirty="0" smtClean="0"/>
              <a:t>and that he appeared to </a:t>
            </a:r>
            <a:r>
              <a:rPr lang="en-AU" dirty="0" err="1" smtClean="0"/>
              <a:t>Ce'phas</a:t>
            </a:r>
            <a:r>
              <a:rPr lang="en-AU" dirty="0" smtClean="0"/>
              <a:t>, then to the </a:t>
            </a:r>
            <a:r>
              <a:rPr lang="en-AU" dirty="0" smtClean="0"/>
              <a:t>Twelve.</a:t>
            </a:r>
            <a:endParaRPr lang="en-AU" dirty="0" smtClean="0"/>
          </a:p>
          <a:p>
            <a:pPr>
              <a:buNone/>
            </a:pPr>
            <a:r>
              <a:rPr lang="en-AU" dirty="0" smtClean="0"/>
              <a:t>Then </a:t>
            </a:r>
            <a:r>
              <a:rPr lang="en-AU" dirty="0" smtClean="0"/>
              <a:t>he appeared to more than five hundred brethren at one time, most of whom are still alive, though some have fallen </a:t>
            </a:r>
            <a:r>
              <a:rPr lang="en-AU" dirty="0" smtClean="0"/>
              <a:t>asleep.</a:t>
            </a:r>
            <a:endParaRPr lang="en-AU" dirty="0" smtClean="0"/>
          </a:p>
          <a:p>
            <a:pPr>
              <a:buNone/>
            </a:pPr>
            <a:r>
              <a:rPr lang="en-AU" dirty="0" smtClean="0"/>
              <a:t>Then </a:t>
            </a:r>
            <a:r>
              <a:rPr lang="en-AU" dirty="0" smtClean="0"/>
              <a:t>he appeared to James, then to all the </a:t>
            </a:r>
            <a:r>
              <a:rPr lang="en-AU" dirty="0" smtClean="0"/>
              <a:t>apostles.</a:t>
            </a:r>
            <a:endParaRPr lang="en-AU" dirty="0" smtClean="0"/>
          </a:p>
          <a:p>
            <a:pPr>
              <a:buNone/>
            </a:pPr>
            <a:r>
              <a:rPr lang="en-AU" dirty="0" smtClean="0"/>
              <a:t>Last </a:t>
            </a:r>
            <a:r>
              <a:rPr lang="en-AU" dirty="0" smtClean="0"/>
              <a:t>of all, as to one untimely born, he appeared also to </a:t>
            </a:r>
            <a:r>
              <a:rPr lang="en-AU" dirty="0" smtClean="0"/>
              <a:t>me.</a:t>
            </a:r>
            <a:endParaRPr lang="en-AU" dirty="0" smtClean="0"/>
          </a:p>
          <a:p>
            <a:pPr>
              <a:buNone/>
            </a:pPr>
            <a:r>
              <a:rPr lang="en-AU" dirty="0" smtClean="0"/>
              <a:t>For </a:t>
            </a:r>
            <a:r>
              <a:rPr lang="en-AU" dirty="0" smtClean="0"/>
              <a:t>I am the least of the apostles, unfit to be called an apostle, because I persecuted the Church of God.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a:t>
            </a:r>
            <a:r>
              <a:rPr lang="en-US" dirty="0" smtClean="0"/>
              <a:t>26 cont</a:t>
            </a:r>
            <a:endParaRPr lang="en-US" dirty="0"/>
          </a:p>
        </p:txBody>
      </p:sp>
      <p:sp>
        <p:nvSpPr>
          <p:cNvPr id="3" name="Content Placeholder 2"/>
          <p:cNvSpPr>
            <a:spLocks noGrp="1"/>
          </p:cNvSpPr>
          <p:nvPr>
            <p:ph idx="1"/>
          </p:nvPr>
        </p:nvSpPr>
        <p:spPr/>
        <p:txBody>
          <a:bodyPr>
            <a:normAutofit/>
          </a:bodyPr>
          <a:lstStyle/>
          <a:p>
            <a:pPr>
              <a:buNone/>
            </a:pPr>
            <a:r>
              <a:rPr lang="en-AU" dirty="0" smtClean="0"/>
              <a:t> </a:t>
            </a:r>
            <a:endParaRPr lang="en-US" dirty="0"/>
          </a:p>
        </p:txBody>
      </p:sp>
      <p:sp>
        <p:nvSpPr>
          <p:cNvPr id="4" name="TextBox 3"/>
          <p:cNvSpPr txBox="1"/>
          <p:nvPr/>
        </p:nvSpPr>
        <p:spPr>
          <a:xfrm>
            <a:off x="880023" y="1426464"/>
            <a:ext cx="7806777" cy="4893647"/>
          </a:xfrm>
          <a:prstGeom prst="rect">
            <a:avLst/>
          </a:prstGeom>
          <a:noFill/>
        </p:spPr>
        <p:txBody>
          <a:bodyPr wrap="square" rtlCol="0">
            <a:spAutoFit/>
          </a:bodyPr>
          <a:lstStyle/>
          <a:p>
            <a:r>
              <a:rPr lang="en-AU" sz="2400" dirty="0" smtClean="0"/>
              <a:t>But </a:t>
            </a:r>
            <a:r>
              <a:rPr lang="en-AU" sz="2400" dirty="0" smtClean="0"/>
              <a:t>by the grace of God I am what I am, and his grace toward me was not in vain. On the contrary, I worked harder than any of them, though it was not I, but the grace of God which is with me</a:t>
            </a:r>
            <a:r>
              <a:rPr lang="en-AU" sz="2400" dirty="0" smtClean="0"/>
              <a:t>.</a:t>
            </a:r>
          </a:p>
          <a:p>
            <a:r>
              <a:rPr lang="en-AU" sz="2400" dirty="0" smtClean="0"/>
              <a:t/>
            </a:r>
            <a:br>
              <a:rPr lang="en-AU" sz="2400" dirty="0" smtClean="0"/>
            </a:br>
            <a:r>
              <a:rPr lang="en-AU" sz="2400" dirty="0" smtClean="0"/>
              <a:t>Whether </a:t>
            </a:r>
            <a:r>
              <a:rPr lang="en-AU" sz="2400" dirty="0" smtClean="0"/>
              <a:t>then it was I or they, so we preach and so you believed.</a:t>
            </a:r>
            <a:r>
              <a:rPr lang="en-AU" sz="2400" dirty="0" smtClean="0"/>
              <a:t/>
            </a:r>
            <a:br>
              <a:rPr lang="en-AU" sz="2400" dirty="0" smtClean="0"/>
            </a:br>
            <a:endParaRPr lang="en-AU" sz="2400" dirty="0" smtClean="0"/>
          </a:p>
          <a:p>
            <a:r>
              <a:rPr lang="en-AU" sz="2400" dirty="0" smtClean="0"/>
              <a:t>Now </a:t>
            </a:r>
            <a:r>
              <a:rPr lang="en-AU" sz="2400" dirty="0" smtClean="0"/>
              <a:t>if Christ is preached as raised from the dead, how can some of you say that there is no resurrection of the dead</a:t>
            </a:r>
            <a:r>
              <a:rPr lang="en-AU" sz="2400" dirty="0" smtClean="0"/>
              <a:t>?</a:t>
            </a:r>
          </a:p>
          <a:p>
            <a:r>
              <a:rPr lang="en-AU" sz="2400" dirty="0" smtClean="0"/>
              <a:t/>
            </a:r>
            <a:br>
              <a:rPr lang="en-AU" sz="2400" dirty="0" smtClean="0"/>
            </a:br>
            <a:r>
              <a:rPr lang="en-AU" sz="2400" dirty="0" smtClean="0"/>
              <a:t>But </a:t>
            </a:r>
            <a:r>
              <a:rPr lang="en-AU" sz="2400" dirty="0" smtClean="0"/>
              <a:t>if there is no resurrection of the dead, then Christ has not been raised</a:t>
            </a:r>
            <a:r>
              <a:rPr lang="en-AU" sz="2400" dirty="0" smtClean="0"/>
              <a:t>;</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a:t>
            </a:r>
            <a:r>
              <a:rPr lang="en-US" dirty="0" smtClean="0"/>
              <a:t>26 cont</a:t>
            </a:r>
            <a:endParaRPr lang="en-US" dirty="0"/>
          </a:p>
        </p:txBody>
      </p:sp>
      <p:sp>
        <p:nvSpPr>
          <p:cNvPr id="3" name="Content Placeholder 2"/>
          <p:cNvSpPr>
            <a:spLocks noGrp="1"/>
          </p:cNvSpPr>
          <p:nvPr>
            <p:ph idx="1"/>
          </p:nvPr>
        </p:nvSpPr>
        <p:spPr/>
        <p:txBody>
          <a:bodyPr>
            <a:normAutofit/>
          </a:bodyPr>
          <a:lstStyle/>
          <a:p>
            <a:pPr>
              <a:buNone/>
            </a:pPr>
            <a:r>
              <a:rPr lang="en-AU" dirty="0" smtClean="0"/>
              <a:t> </a:t>
            </a:r>
            <a:endParaRPr lang="en-US" dirty="0"/>
          </a:p>
        </p:txBody>
      </p:sp>
      <p:sp>
        <p:nvSpPr>
          <p:cNvPr id="4" name="TextBox 3"/>
          <p:cNvSpPr txBox="1"/>
          <p:nvPr/>
        </p:nvSpPr>
        <p:spPr>
          <a:xfrm>
            <a:off x="880023" y="1426464"/>
            <a:ext cx="7806777" cy="4893647"/>
          </a:xfrm>
          <a:prstGeom prst="rect">
            <a:avLst/>
          </a:prstGeom>
          <a:noFill/>
        </p:spPr>
        <p:txBody>
          <a:bodyPr wrap="square" rtlCol="0">
            <a:spAutoFit/>
          </a:bodyPr>
          <a:lstStyle/>
          <a:p>
            <a:r>
              <a:rPr lang="en-AU" sz="2400" dirty="0" smtClean="0"/>
              <a:t>I</a:t>
            </a:r>
            <a:r>
              <a:rPr lang="en-AU" sz="2400" dirty="0" smtClean="0"/>
              <a:t>f </a:t>
            </a:r>
            <a:r>
              <a:rPr lang="en-AU" sz="2400" dirty="0" smtClean="0"/>
              <a:t>Christ has not been raised, then our preaching is in vain and your faith is in vain.</a:t>
            </a:r>
            <a:r>
              <a:rPr lang="en-AU" sz="2400" dirty="0" smtClean="0"/>
              <a:t/>
            </a:r>
            <a:br>
              <a:rPr lang="en-AU" sz="2400" dirty="0" smtClean="0"/>
            </a:br>
            <a:endParaRPr lang="en-AU" sz="2400" dirty="0" smtClean="0"/>
          </a:p>
          <a:p>
            <a:r>
              <a:rPr lang="en-AU" sz="2400" dirty="0" smtClean="0"/>
              <a:t>We </a:t>
            </a:r>
            <a:r>
              <a:rPr lang="en-AU" sz="2400" dirty="0" smtClean="0"/>
              <a:t>are even found to be misrepresenting God, because we testified of God that he raised Christ, whom he did not raise if it is true that the dead are not raised.</a:t>
            </a:r>
            <a:r>
              <a:rPr lang="en-AU" sz="2400" dirty="0" smtClean="0"/>
              <a:t/>
            </a:r>
            <a:br>
              <a:rPr lang="en-AU" sz="2400" dirty="0" smtClean="0"/>
            </a:br>
            <a:endParaRPr lang="en-AU" sz="2400" dirty="0" smtClean="0"/>
          </a:p>
          <a:p>
            <a:r>
              <a:rPr lang="en-AU" sz="2400" dirty="0" smtClean="0"/>
              <a:t>For </a:t>
            </a:r>
            <a:r>
              <a:rPr lang="en-AU" sz="2400" dirty="0" smtClean="0"/>
              <a:t>if the dead are not raised, then Christ has not been raised</a:t>
            </a:r>
            <a:r>
              <a:rPr lang="en-AU" sz="2400" dirty="0" smtClean="0"/>
              <a:t>. </a:t>
            </a:r>
          </a:p>
          <a:p>
            <a:r>
              <a:rPr lang="en-AU" sz="2400" dirty="0" smtClean="0"/>
              <a:t>If </a:t>
            </a:r>
            <a:r>
              <a:rPr lang="en-AU" sz="2400" dirty="0" smtClean="0"/>
              <a:t>Christ has not been raised, your faith is futile and you are still in your </a:t>
            </a:r>
            <a:r>
              <a:rPr lang="en-AU" sz="2400" dirty="0" smtClean="0"/>
              <a:t>sins.</a:t>
            </a:r>
            <a:r>
              <a:rPr lang="en-AU" sz="2400" dirty="0" smtClean="0"/>
              <a:t> </a:t>
            </a:r>
            <a:r>
              <a:rPr lang="en-AU" sz="2400" dirty="0" smtClean="0"/>
              <a:t>Then </a:t>
            </a:r>
            <a:r>
              <a:rPr lang="en-AU" sz="2400" dirty="0" smtClean="0"/>
              <a:t>those also who have fallen asleep in Christ have perished.</a:t>
            </a:r>
            <a:br>
              <a:rPr lang="en-AU" sz="2400" dirty="0" smtClean="0"/>
            </a:b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a:t>
            </a:r>
            <a:r>
              <a:rPr lang="en-US" dirty="0" smtClean="0"/>
              <a:t>26 cont</a:t>
            </a:r>
            <a:endParaRPr lang="en-US" dirty="0"/>
          </a:p>
        </p:txBody>
      </p:sp>
      <p:sp>
        <p:nvSpPr>
          <p:cNvPr id="3" name="Content Placeholder 2"/>
          <p:cNvSpPr>
            <a:spLocks noGrp="1"/>
          </p:cNvSpPr>
          <p:nvPr>
            <p:ph idx="1"/>
          </p:nvPr>
        </p:nvSpPr>
        <p:spPr/>
        <p:txBody>
          <a:bodyPr>
            <a:normAutofit/>
          </a:bodyPr>
          <a:lstStyle/>
          <a:p>
            <a:pPr>
              <a:buNone/>
            </a:pPr>
            <a:r>
              <a:rPr lang="en-AU" dirty="0" smtClean="0"/>
              <a:t> </a:t>
            </a:r>
            <a:endParaRPr lang="en-US" dirty="0"/>
          </a:p>
        </p:txBody>
      </p:sp>
      <p:sp>
        <p:nvSpPr>
          <p:cNvPr id="4" name="TextBox 3"/>
          <p:cNvSpPr txBox="1"/>
          <p:nvPr/>
        </p:nvSpPr>
        <p:spPr>
          <a:xfrm>
            <a:off x="880023" y="1426464"/>
            <a:ext cx="7806777" cy="5262979"/>
          </a:xfrm>
          <a:prstGeom prst="rect">
            <a:avLst/>
          </a:prstGeom>
          <a:noFill/>
        </p:spPr>
        <p:txBody>
          <a:bodyPr wrap="square" rtlCol="0">
            <a:spAutoFit/>
          </a:bodyPr>
          <a:lstStyle/>
          <a:p>
            <a:r>
              <a:rPr lang="en-AU" sz="2400" dirty="0" smtClean="0"/>
              <a:t>If </a:t>
            </a:r>
            <a:r>
              <a:rPr lang="en-AU" sz="2400" dirty="0" smtClean="0"/>
              <a:t>for this life only we have hoped in Christ, we are of all men most to be pitied</a:t>
            </a:r>
            <a:r>
              <a:rPr lang="en-AU" sz="2400" dirty="0" smtClean="0"/>
              <a:t>.</a:t>
            </a:r>
          </a:p>
          <a:p>
            <a:r>
              <a:rPr lang="en-AU" sz="2400" dirty="0" smtClean="0"/>
              <a:t/>
            </a:r>
            <a:br>
              <a:rPr lang="en-AU" sz="2400" dirty="0" smtClean="0"/>
            </a:br>
            <a:r>
              <a:rPr lang="en-AU" sz="2400" dirty="0" smtClean="0"/>
              <a:t>But </a:t>
            </a:r>
            <a:r>
              <a:rPr lang="en-AU" sz="2400" dirty="0" smtClean="0"/>
              <a:t>in fact Christ has been raised from the dead, the first fruits of those who have fallen asleep.</a:t>
            </a:r>
            <a:r>
              <a:rPr lang="en-AU" sz="2400" dirty="0" smtClean="0"/>
              <a:t/>
            </a:r>
            <a:br>
              <a:rPr lang="en-AU" sz="2400" dirty="0" smtClean="0"/>
            </a:br>
            <a:endParaRPr lang="en-AU" sz="2400" dirty="0" smtClean="0"/>
          </a:p>
          <a:p>
            <a:r>
              <a:rPr lang="en-AU" sz="2400" dirty="0" smtClean="0"/>
              <a:t>For </a:t>
            </a:r>
            <a:r>
              <a:rPr lang="en-AU" sz="2400" dirty="0" smtClean="0"/>
              <a:t>as by a man came death, by a man has come also the resurrection of the dead</a:t>
            </a:r>
            <a:r>
              <a:rPr lang="en-AU" sz="2400" dirty="0" smtClean="0"/>
              <a:t>. </a:t>
            </a:r>
          </a:p>
          <a:p>
            <a:endParaRPr lang="en-AU" sz="2400" dirty="0" smtClean="0"/>
          </a:p>
          <a:p>
            <a:r>
              <a:rPr lang="en-AU" sz="2400" dirty="0" smtClean="0"/>
              <a:t>For </a:t>
            </a:r>
            <a:r>
              <a:rPr lang="en-AU" sz="2400" dirty="0" smtClean="0"/>
              <a:t>as in Adam all die, so also in Christ shall all be made alive.</a:t>
            </a:r>
            <a:r>
              <a:rPr lang="en-AU" sz="2400" dirty="0" smtClean="0"/>
              <a:t/>
            </a:r>
            <a:br>
              <a:rPr lang="en-AU" sz="2400" dirty="0" smtClean="0"/>
            </a:br>
            <a:endParaRPr lang="en-AU" sz="2400" dirty="0" smtClean="0"/>
          </a:p>
          <a:p>
            <a:r>
              <a:rPr lang="en-AU" sz="2400" dirty="0" smtClean="0"/>
              <a:t>But </a:t>
            </a:r>
            <a:r>
              <a:rPr lang="en-AU" sz="2400" dirty="0" smtClean="0"/>
              <a:t>each in his own order: Christ the first fruits, then at his coming those who belong to Christ. </a:t>
            </a:r>
            <a:br>
              <a:rPr lang="en-AU" sz="2400" dirty="0" smtClean="0"/>
            </a:br>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a:t>
            </a:r>
            <a:r>
              <a:rPr lang="en-US" dirty="0" smtClean="0"/>
              <a:t>26 cont</a:t>
            </a:r>
            <a:endParaRPr lang="en-US" dirty="0"/>
          </a:p>
        </p:txBody>
      </p:sp>
      <p:sp>
        <p:nvSpPr>
          <p:cNvPr id="3" name="Content Placeholder 2"/>
          <p:cNvSpPr>
            <a:spLocks noGrp="1"/>
          </p:cNvSpPr>
          <p:nvPr>
            <p:ph idx="1"/>
          </p:nvPr>
        </p:nvSpPr>
        <p:spPr/>
        <p:txBody>
          <a:bodyPr>
            <a:normAutofit/>
          </a:bodyPr>
          <a:lstStyle/>
          <a:p>
            <a:pPr>
              <a:buNone/>
            </a:pPr>
            <a:r>
              <a:rPr lang="en-AU" dirty="0" smtClean="0"/>
              <a:t> </a:t>
            </a:r>
            <a:endParaRPr lang="en-US" dirty="0"/>
          </a:p>
        </p:txBody>
      </p:sp>
      <p:sp>
        <p:nvSpPr>
          <p:cNvPr id="4" name="TextBox 3"/>
          <p:cNvSpPr txBox="1"/>
          <p:nvPr/>
        </p:nvSpPr>
        <p:spPr>
          <a:xfrm>
            <a:off x="880023" y="1426464"/>
            <a:ext cx="7806777" cy="3416320"/>
          </a:xfrm>
          <a:prstGeom prst="rect">
            <a:avLst/>
          </a:prstGeom>
          <a:noFill/>
        </p:spPr>
        <p:txBody>
          <a:bodyPr wrap="square" rtlCol="0">
            <a:spAutoFit/>
          </a:bodyPr>
          <a:lstStyle/>
          <a:p>
            <a:r>
              <a:rPr lang="en-AU" sz="2400" dirty="0" smtClean="0"/>
              <a:t>Then </a:t>
            </a:r>
            <a:r>
              <a:rPr lang="en-AU" sz="2400" dirty="0" smtClean="0"/>
              <a:t>comes the end, when he delivers the kingdom to God the Father after destroying every rule and every authority and power</a:t>
            </a:r>
            <a:r>
              <a:rPr lang="en-AU" sz="2400" dirty="0" smtClean="0"/>
              <a:t>. </a:t>
            </a:r>
          </a:p>
          <a:p>
            <a:endParaRPr lang="en-AU" sz="2400" dirty="0" smtClean="0"/>
          </a:p>
          <a:p>
            <a:r>
              <a:rPr lang="en-AU" sz="2400" dirty="0" smtClean="0"/>
              <a:t>For </a:t>
            </a:r>
            <a:r>
              <a:rPr lang="en-AU" sz="2400" dirty="0" smtClean="0"/>
              <a:t>he must reign until he has put all his enemies under his feet.</a:t>
            </a:r>
            <a:r>
              <a:rPr lang="en-AU" sz="2400" dirty="0" smtClean="0"/>
              <a:t/>
            </a:r>
            <a:br>
              <a:rPr lang="en-AU" sz="2400" dirty="0" smtClean="0"/>
            </a:br>
            <a:endParaRPr lang="en-AU" sz="2400" dirty="0" smtClean="0"/>
          </a:p>
          <a:p>
            <a:r>
              <a:rPr lang="en-AU" sz="2400" dirty="0" smtClean="0"/>
              <a:t>The </a:t>
            </a:r>
            <a:r>
              <a:rPr lang="en-AU" sz="2400" dirty="0" smtClean="0"/>
              <a:t>last enemy to be destroyed is death. </a:t>
            </a:r>
            <a:br>
              <a:rPr lang="en-AU" sz="2400" dirty="0" smtClean="0"/>
            </a:b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for Holy Week</a:t>
            </a:r>
            <a:endParaRPr lang="en-US" dirty="0"/>
          </a:p>
        </p:txBody>
      </p:sp>
      <p:sp>
        <p:nvSpPr>
          <p:cNvPr id="3" name="Content Placeholder 2"/>
          <p:cNvSpPr>
            <a:spLocks noGrp="1"/>
          </p:cNvSpPr>
          <p:nvPr>
            <p:ph idx="1"/>
          </p:nvPr>
        </p:nvSpPr>
        <p:spPr/>
        <p:txBody>
          <a:bodyPr/>
          <a:lstStyle/>
          <a:p>
            <a:r>
              <a:rPr lang="en-US" dirty="0" err="1" smtClean="0"/>
              <a:t>Wikispace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Jesus Christ? </a:t>
            </a:r>
            <a:endParaRPr lang="en-US" dirty="0"/>
          </a:p>
        </p:txBody>
      </p:sp>
      <p:sp>
        <p:nvSpPr>
          <p:cNvPr id="3" name="Content Placeholder 2"/>
          <p:cNvSpPr>
            <a:spLocks noGrp="1"/>
          </p:cNvSpPr>
          <p:nvPr>
            <p:ph idx="1"/>
          </p:nvPr>
        </p:nvSpPr>
        <p:spPr/>
        <p:txBody>
          <a:bodyPr>
            <a:normAutofit/>
          </a:bodyPr>
          <a:lstStyle/>
          <a:p>
            <a:r>
              <a:rPr lang="en-US" dirty="0" smtClean="0"/>
              <a:t>That is the big question.</a:t>
            </a:r>
          </a:p>
          <a:p>
            <a:endParaRPr lang="en-US" dirty="0" smtClean="0"/>
          </a:p>
          <a:p>
            <a:r>
              <a:rPr lang="en-US" dirty="0" smtClean="0">
                <a:hlinkClick r:id="rId2"/>
              </a:rPr>
              <a:t>http://www.whoisjesus-really.com/index.html</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a:bodyPr>
          <a:lstStyle/>
          <a:p>
            <a:r>
              <a:rPr lang="en-US" dirty="0" smtClean="0"/>
              <a:t>‘I am the Way, the Truth and the Life, no one come to the Father except through me’  John 14:6</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Christ </a:t>
            </a:r>
            <a:endParaRPr lang="en-US" dirty="0"/>
          </a:p>
        </p:txBody>
      </p:sp>
      <p:sp>
        <p:nvSpPr>
          <p:cNvPr id="3" name="Content Placeholder 2"/>
          <p:cNvSpPr>
            <a:spLocks noGrp="1"/>
          </p:cNvSpPr>
          <p:nvPr>
            <p:ph idx="1"/>
          </p:nvPr>
        </p:nvSpPr>
        <p:spPr/>
        <p:txBody>
          <a:bodyPr>
            <a:normAutofit/>
          </a:bodyPr>
          <a:lstStyle/>
          <a:p>
            <a:r>
              <a:rPr lang="en-US" dirty="0" smtClean="0"/>
              <a:t>‘I am the Way, the Truth and the Life, no one come to the Father except through me’  John 14:6</a:t>
            </a:r>
          </a:p>
          <a:p>
            <a:endParaRPr lang="en-US" dirty="0" smtClean="0"/>
          </a:p>
          <a:p>
            <a:r>
              <a:rPr lang="en-US" dirty="0" smtClean="0"/>
              <a:t>One of 8  ‘I Am’ Statements Jesus makes.</a:t>
            </a:r>
          </a:p>
          <a:p>
            <a:pPr>
              <a:buNone/>
            </a:pPr>
            <a:endParaRPr lang="en-US" dirty="0" smtClean="0"/>
          </a:p>
          <a:p>
            <a:r>
              <a:rPr lang="en-US" dirty="0" smtClean="0"/>
              <a:t>The meaning of ‘I am’ : ‘I myself and only I am’</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AM’ Statements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a:p>
            <a:endParaRPr lang="en-US" dirty="0" smtClean="0"/>
          </a:p>
          <a:p>
            <a:endParaRPr lang="en-US" dirty="0" smtClean="0"/>
          </a:p>
          <a:p>
            <a:endParaRPr lang="en-US" dirty="0"/>
          </a:p>
        </p:txBody>
      </p:sp>
      <p:sp>
        <p:nvSpPr>
          <p:cNvPr id="12" name="Rectangle 11"/>
          <p:cNvSpPr/>
          <p:nvPr/>
        </p:nvSpPr>
        <p:spPr>
          <a:xfrm>
            <a:off x="914400" y="3578983"/>
            <a:ext cx="7132218" cy="646331"/>
          </a:xfrm>
          <a:prstGeom prst="rect">
            <a:avLst/>
          </a:prstGeom>
        </p:spPr>
        <p:txBody>
          <a:bodyPr wrap="square">
            <a:spAutoFit/>
          </a:bodyPr>
          <a:lstStyle/>
          <a:p>
            <a:r>
              <a:rPr lang="en-US" dirty="0" smtClean="0"/>
              <a:t>Jesus answered, "I tell you the truth, before Abraham was even born, I Am!"</a:t>
            </a:r>
            <a:endParaRPr lang="en-US" dirty="0"/>
          </a:p>
        </p:txBody>
      </p:sp>
      <p:sp>
        <p:nvSpPr>
          <p:cNvPr id="13" name="Rectangle 12"/>
          <p:cNvSpPr/>
          <p:nvPr/>
        </p:nvSpPr>
        <p:spPr>
          <a:xfrm>
            <a:off x="914400" y="2737840"/>
            <a:ext cx="7613127" cy="646331"/>
          </a:xfrm>
          <a:prstGeom prst="rect">
            <a:avLst/>
          </a:prstGeom>
        </p:spPr>
        <p:txBody>
          <a:bodyPr wrap="square">
            <a:spAutoFit/>
          </a:bodyPr>
          <a:lstStyle/>
          <a:p>
            <a:r>
              <a:rPr lang="en-US" dirty="0" smtClean="0"/>
              <a:t>So the Jews said to Him, "You are not yet fifty years old, and have You seen Abraham?"</a:t>
            </a:r>
            <a:endParaRPr lang="en-US" dirty="0"/>
          </a:p>
        </p:txBody>
      </p:sp>
      <p:sp>
        <p:nvSpPr>
          <p:cNvPr id="14" name="TextBox 13"/>
          <p:cNvSpPr txBox="1"/>
          <p:nvPr/>
        </p:nvSpPr>
        <p:spPr>
          <a:xfrm>
            <a:off x="4873020" y="1634569"/>
            <a:ext cx="1756637" cy="369332"/>
          </a:xfrm>
          <a:prstGeom prst="rect">
            <a:avLst/>
          </a:prstGeom>
          <a:noFill/>
        </p:spPr>
        <p:txBody>
          <a:bodyPr wrap="square" rtlCol="0">
            <a:spAutoFit/>
          </a:bodyPr>
          <a:lstStyle/>
          <a:p>
            <a:r>
              <a:rPr lang="en-US" dirty="0" smtClean="0"/>
              <a:t>John 8: 57-58</a:t>
            </a:r>
            <a:endParaRPr lang="en-US" dirty="0"/>
          </a:p>
        </p:txBody>
      </p:sp>
      <p:sp>
        <p:nvSpPr>
          <p:cNvPr id="15" name="TextBox 14"/>
          <p:cNvSpPr txBox="1"/>
          <p:nvPr/>
        </p:nvSpPr>
        <p:spPr>
          <a:xfrm>
            <a:off x="914400" y="1598894"/>
            <a:ext cx="2919482" cy="369332"/>
          </a:xfrm>
          <a:prstGeom prst="rect">
            <a:avLst/>
          </a:prstGeom>
          <a:noFill/>
        </p:spPr>
        <p:txBody>
          <a:bodyPr wrap="square" rtlCol="0">
            <a:spAutoFit/>
          </a:bodyPr>
          <a:lstStyle/>
          <a:p>
            <a:r>
              <a:rPr lang="en-US" dirty="0" smtClean="0"/>
              <a:t>Mother Text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AM’ Statements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a:p>
            <a:endParaRPr lang="en-US" dirty="0" smtClean="0"/>
          </a:p>
          <a:p>
            <a:endParaRPr lang="en-US" dirty="0" smtClean="0"/>
          </a:p>
          <a:p>
            <a:endParaRPr lang="en-US" dirty="0"/>
          </a:p>
        </p:txBody>
      </p:sp>
      <p:sp>
        <p:nvSpPr>
          <p:cNvPr id="4" name="Rectangle 3"/>
          <p:cNvSpPr/>
          <p:nvPr/>
        </p:nvSpPr>
        <p:spPr>
          <a:xfrm>
            <a:off x="914399" y="1575083"/>
            <a:ext cx="7613127" cy="1200329"/>
          </a:xfrm>
          <a:prstGeom prst="rect">
            <a:avLst/>
          </a:prstGeom>
        </p:spPr>
        <p:txBody>
          <a:bodyPr wrap="square">
            <a:spAutoFit/>
          </a:bodyPr>
          <a:lstStyle/>
          <a:p>
            <a:r>
              <a:rPr lang="en-US" dirty="0" smtClean="0"/>
              <a:t>1. The Bread Of Life</a:t>
            </a:r>
          </a:p>
          <a:p>
            <a:endParaRPr lang="en-US" dirty="0" smtClean="0"/>
          </a:p>
          <a:p>
            <a:r>
              <a:rPr lang="en-US" dirty="0" smtClean="0"/>
              <a:t>Then Jesus declared, “I am the bread of life. He who comes to me will never go hungry, and he who believes in me will never be thirsty. (John 6:35)</a:t>
            </a:r>
            <a:endParaRPr lang="en-US" dirty="0"/>
          </a:p>
        </p:txBody>
      </p:sp>
      <p:sp>
        <p:nvSpPr>
          <p:cNvPr id="6" name="Rectangle 5"/>
          <p:cNvSpPr/>
          <p:nvPr/>
        </p:nvSpPr>
        <p:spPr>
          <a:xfrm>
            <a:off x="949965" y="2886277"/>
            <a:ext cx="7577561" cy="1477328"/>
          </a:xfrm>
          <a:prstGeom prst="rect">
            <a:avLst/>
          </a:prstGeom>
        </p:spPr>
        <p:txBody>
          <a:bodyPr wrap="square">
            <a:spAutoFit/>
          </a:bodyPr>
          <a:lstStyle/>
          <a:p>
            <a:r>
              <a:rPr lang="en-US" dirty="0" smtClean="0"/>
              <a:t>2. The Light Of The World</a:t>
            </a:r>
          </a:p>
          <a:p>
            <a:endParaRPr lang="en-US" dirty="0" smtClean="0"/>
          </a:p>
          <a:p>
            <a:r>
              <a:rPr lang="en-US" dirty="0" smtClean="0"/>
              <a:t>When Jesus spoke again to the people, he said, “I am the light of the world. Whoever follows me will never walk in darkness, but will have the light of life.” (John 8:12)</a:t>
            </a:r>
            <a:endParaRPr lang="en-US" dirty="0"/>
          </a:p>
        </p:txBody>
      </p:sp>
      <p:sp>
        <p:nvSpPr>
          <p:cNvPr id="7" name="Rectangle 6"/>
          <p:cNvSpPr/>
          <p:nvPr/>
        </p:nvSpPr>
        <p:spPr>
          <a:xfrm>
            <a:off x="914400" y="4585057"/>
            <a:ext cx="7772400" cy="1200329"/>
          </a:xfrm>
          <a:prstGeom prst="rect">
            <a:avLst/>
          </a:prstGeom>
        </p:spPr>
        <p:txBody>
          <a:bodyPr wrap="square">
            <a:spAutoFit/>
          </a:bodyPr>
          <a:lstStyle/>
          <a:p>
            <a:r>
              <a:rPr lang="en-US" dirty="0" smtClean="0"/>
              <a:t>3. The Gate</a:t>
            </a:r>
          </a:p>
          <a:p>
            <a:endParaRPr lang="en-US" dirty="0" smtClean="0"/>
          </a:p>
          <a:p>
            <a:r>
              <a:rPr lang="en-US" dirty="0" smtClean="0"/>
              <a:t>I am the gate; whoever enters through me will be saved. He will come in and go out, and find pasture. (John 10:9)</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AM’ Statements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a:p>
            <a:endParaRPr lang="en-US" dirty="0" smtClean="0"/>
          </a:p>
          <a:p>
            <a:endParaRPr lang="en-US" dirty="0" smtClean="0"/>
          </a:p>
          <a:p>
            <a:endParaRPr lang="en-US" dirty="0"/>
          </a:p>
        </p:txBody>
      </p:sp>
      <p:sp>
        <p:nvSpPr>
          <p:cNvPr id="8" name="Rectangle 7"/>
          <p:cNvSpPr/>
          <p:nvPr/>
        </p:nvSpPr>
        <p:spPr>
          <a:xfrm>
            <a:off x="914400" y="1286457"/>
            <a:ext cx="7772400" cy="1200329"/>
          </a:xfrm>
          <a:prstGeom prst="rect">
            <a:avLst/>
          </a:prstGeom>
        </p:spPr>
        <p:txBody>
          <a:bodyPr wrap="square">
            <a:spAutoFit/>
          </a:bodyPr>
          <a:lstStyle/>
          <a:p>
            <a:r>
              <a:rPr lang="en-US" dirty="0" smtClean="0"/>
              <a:t>4. The Good Shepherd</a:t>
            </a:r>
          </a:p>
          <a:p>
            <a:endParaRPr lang="en-US" dirty="0" smtClean="0"/>
          </a:p>
          <a:p>
            <a:r>
              <a:rPr lang="en-US" dirty="0" smtClean="0"/>
              <a:t>“I am the good shepherd. The good shepherd lays down his life for the sheep.” (John 10:11)</a:t>
            </a:r>
            <a:endParaRPr lang="en-US" dirty="0"/>
          </a:p>
        </p:txBody>
      </p:sp>
      <p:sp>
        <p:nvSpPr>
          <p:cNvPr id="9" name="Rectangle 8"/>
          <p:cNvSpPr/>
          <p:nvPr/>
        </p:nvSpPr>
        <p:spPr>
          <a:xfrm>
            <a:off x="914400" y="2680114"/>
            <a:ext cx="7772400" cy="1477328"/>
          </a:xfrm>
          <a:prstGeom prst="rect">
            <a:avLst/>
          </a:prstGeom>
        </p:spPr>
        <p:txBody>
          <a:bodyPr wrap="square">
            <a:spAutoFit/>
          </a:bodyPr>
          <a:lstStyle/>
          <a:p>
            <a:r>
              <a:rPr lang="en-US" dirty="0" smtClean="0"/>
              <a:t>5. The Resurrection And The Life</a:t>
            </a:r>
          </a:p>
          <a:p>
            <a:endParaRPr lang="en-US" dirty="0" smtClean="0"/>
          </a:p>
          <a:p>
            <a:r>
              <a:rPr lang="en-US" dirty="0" smtClean="0"/>
              <a:t>Jesus said to her, “I am the resurrection and the life. He who believes in me will live, even though he dies; and whoever lives and believes in me will never die.” (John 11:25-26)</a:t>
            </a:r>
            <a:endParaRPr lang="en-US" dirty="0"/>
          </a:p>
        </p:txBody>
      </p:sp>
      <p:sp>
        <p:nvSpPr>
          <p:cNvPr id="10" name="Rectangle 9"/>
          <p:cNvSpPr/>
          <p:nvPr/>
        </p:nvSpPr>
        <p:spPr>
          <a:xfrm>
            <a:off x="914400" y="4304676"/>
            <a:ext cx="7772400" cy="1200329"/>
          </a:xfrm>
          <a:prstGeom prst="rect">
            <a:avLst/>
          </a:prstGeom>
        </p:spPr>
        <p:txBody>
          <a:bodyPr wrap="square">
            <a:spAutoFit/>
          </a:bodyPr>
          <a:lstStyle/>
          <a:p>
            <a:r>
              <a:rPr lang="en-US" dirty="0" smtClean="0"/>
              <a:t>6. The Way, The Truth, And The Life</a:t>
            </a:r>
          </a:p>
          <a:p>
            <a:endParaRPr lang="en-US" dirty="0" smtClean="0"/>
          </a:p>
          <a:p>
            <a:r>
              <a:rPr lang="en-US" dirty="0" smtClean="0"/>
              <a:t>Jesus answered, “I am the way and the truth and the life. No one comes to the Father except through me.” (John 14:6)</a:t>
            </a:r>
            <a:endParaRPr lang="en-US" dirty="0"/>
          </a:p>
        </p:txBody>
      </p:sp>
      <p:sp>
        <p:nvSpPr>
          <p:cNvPr id="11" name="Rectangle 10"/>
          <p:cNvSpPr/>
          <p:nvPr/>
        </p:nvSpPr>
        <p:spPr>
          <a:xfrm>
            <a:off x="914400" y="5505005"/>
            <a:ext cx="7772400" cy="1200329"/>
          </a:xfrm>
          <a:prstGeom prst="rect">
            <a:avLst/>
          </a:prstGeom>
        </p:spPr>
        <p:txBody>
          <a:bodyPr wrap="square">
            <a:spAutoFit/>
          </a:bodyPr>
          <a:lstStyle/>
          <a:p>
            <a:r>
              <a:rPr lang="en-US" dirty="0" smtClean="0"/>
              <a:t>7. The Vine</a:t>
            </a:r>
          </a:p>
          <a:p>
            <a:endParaRPr lang="en-US" dirty="0" smtClean="0"/>
          </a:p>
          <a:p>
            <a:r>
              <a:rPr lang="en-US" dirty="0" smtClean="0"/>
              <a:t>“I am the vine; you are the branches. If a man remains in me and I in him, he will bear much fruit; apart from me you can do nothing.” (John 15:5)</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269</TotalTime>
  <Words>1422</Words>
  <Application>Microsoft Macintosh PowerPoint</Application>
  <PresentationFormat>On-screen Show (4:3)</PresentationFormat>
  <Paragraphs>152</Paragraphs>
  <Slides>29</Slides>
  <Notes>0</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Metro</vt:lpstr>
      <vt:lpstr>The Suffering, Death, Resurrection and Ascension of God who became a man </vt:lpstr>
      <vt:lpstr>Before we begin:</vt:lpstr>
      <vt:lpstr>Resources for Holy Week</vt:lpstr>
      <vt:lpstr>Who is Jesus Christ? </vt:lpstr>
      <vt:lpstr>Statement of Christ </vt:lpstr>
      <vt:lpstr>Statement of Christ </vt:lpstr>
      <vt:lpstr>‘I AM’ Statements</vt:lpstr>
      <vt:lpstr>‘I AM’ Statements</vt:lpstr>
      <vt:lpstr>‘I AM’ Statements</vt:lpstr>
      <vt:lpstr>Statement of Christ </vt:lpstr>
      <vt:lpstr>Statement of Christ </vt:lpstr>
      <vt:lpstr>Statement of Christ </vt:lpstr>
      <vt:lpstr>Statement of Christ </vt:lpstr>
      <vt:lpstr>The apostles tried to grasp it all</vt:lpstr>
      <vt:lpstr>Prophecies fulfilled…</vt:lpstr>
      <vt:lpstr>Slide 16</vt:lpstr>
      <vt:lpstr>Slide 17</vt:lpstr>
      <vt:lpstr>Slide 18</vt:lpstr>
      <vt:lpstr>Core Prophecies</vt:lpstr>
      <vt:lpstr>Core Actions: Miracles</vt:lpstr>
      <vt:lpstr>Core Actions: Miracles</vt:lpstr>
      <vt:lpstr>Core Actions: Miracles</vt:lpstr>
      <vt:lpstr>Core Actions: Miracles</vt:lpstr>
      <vt:lpstr>Paul: 1 Corinthians 1-26</vt:lpstr>
      <vt:lpstr>1 Corinthians 1-26 cont</vt:lpstr>
      <vt:lpstr>1 Corinthians 1-26 cont</vt:lpstr>
      <vt:lpstr>1 Corinthians 1-26 cont</vt:lpstr>
      <vt:lpstr>1 Corinthians 1-26 cont</vt:lpstr>
      <vt:lpstr>1 Corinthians 1-26 cont</vt:lpstr>
    </vt:vector>
  </TitlesOfParts>
  <Company>upper zone media productions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Suffering, Death, Resurrection and Ascension of God who became a man </dc:title>
  <dc:creator>anne-marie irwin</dc:creator>
  <cp:lastModifiedBy>anne-marie irwin</cp:lastModifiedBy>
  <cp:revision>4</cp:revision>
  <dcterms:created xsi:type="dcterms:W3CDTF">2015-10-14T00:57:46Z</dcterms:created>
  <dcterms:modified xsi:type="dcterms:W3CDTF">2015-10-14T01:15:30Z</dcterms:modified>
</cp:coreProperties>
</file>